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67" r:id="rId4"/>
    <p:sldId id="259" r:id="rId5"/>
    <p:sldId id="262" r:id="rId6"/>
    <p:sldId id="260" r:id="rId7"/>
    <p:sldId id="264" r:id="rId8"/>
    <p:sldId id="263" r:id="rId9"/>
    <p:sldId id="265" r:id="rId10"/>
    <p:sldId id="266" r:id="rId11"/>
    <p:sldId id="268" r:id="rId12"/>
    <p:sldId id="269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264" y="1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059832" y="2535287"/>
            <a:ext cx="47880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Multiple Units [LOS2]</a:t>
            </a:r>
          </a:p>
          <a:p>
            <a:pPr algn="ctr"/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By Python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47895"/>
              </p:ext>
            </p:extLst>
          </p:nvPr>
        </p:nvGraphicFramePr>
        <p:xfrm>
          <a:off x="107504" y="1916832"/>
          <a:ext cx="8868319" cy="3773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0737">
                  <a:extLst>
                    <a:ext uri="{9D8B030D-6E8A-4147-A177-3AD203B41FA5}">
                      <a16:colId xmlns:a16="http://schemas.microsoft.com/office/drawing/2014/main" val="4093435522"/>
                    </a:ext>
                  </a:extLst>
                </a:gridCol>
                <a:gridCol w="1392926">
                  <a:extLst>
                    <a:ext uri="{9D8B030D-6E8A-4147-A177-3AD203B41FA5}">
                      <a16:colId xmlns:a16="http://schemas.microsoft.com/office/drawing/2014/main" val="36218807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1102666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09518484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59268181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825920685"/>
                    </a:ext>
                  </a:extLst>
                </a:gridCol>
              </a:tblGrid>
              <a:tr h="7535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</a:rPr>
                        <a:t>bidder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P1</a:t>
                      </a:r>
                      <a:endParaRPr lang="en-US" sz="2400" b="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P2</a:t>
                      </a:r>
                      <a:endParaRPr lang="en-US" sz="2400" b="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P3</a:t>
                      </a:r>
                      <a:endParaRPr lang="en-US" sz="2400" b="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P4</a:t>
                      </a:r>
                      <a:endParaRPr lang="en-US" sz="2400" b="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P5</a:t>
                      </a:r>
                      <a:endParaRPr lang="en-US" sz="2400" b="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2338854"/>
                  </a:ext>
                </a:extLst>
              </a:tr>
              <a:tr h="376786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</a:rPr>
                        <a:t>bid (</a:t>
                      </a:r>
                      <a:r>
                        <a:rPr lang="en-US" altLang="zh-TW" sz="24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altLang="zh-TW" sz="24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TW" sz="2400" dirty="0" smtClean="0">
                          <a:effectLst/>
                        </a:rPr>
                        <a:t>)</a:t>
                      </a:r>
                      <a:r>
                        <a:rPr lang="en-US" sz="2400" dirty="0" smtClean="0">
                          <a:effectLst/>
                        </a:rPr>
                        <a:t> 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$63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$90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$93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$70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$50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648634"/>
                  </a:ext>
                </a:extLst>
              </a:tr>
              <a:tr h="753573"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</a:rPr>
                        <a:t>Bundle (</a:t>
                      </a:r>
                      <a:r>
                        <a:rPr lang="en-US" altLang="zh-TW" sz="2400" i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TW" sz="24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TW" sz="2400" dirty="0" smtClean="0">
                          <a:effectLst/>
                        </a:rPr>
                        <a:t>)</a:t>
                      </a:r>
                      <a:endParaRPr lang="zh-TW" alt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(1,0,2,1,0)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(2,1,1,0,0)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(0,1,0,1,2)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(0,0,0,2,1)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(1,0,1,0,0)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2774980"/>
                  </a:ext>
                </a:extLst>
              </a:tr>
              <a:tr h="753573">
                <a:tc>
                  <a:txBody>
                    <a:bodyPr/>
                    <a:lstStyle/>
                    <a:p>
                      <a:pPr marL="0" marR="0" indent="30607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2400" i="1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b</a:t>
                      </a:r>
                      <a:r>
                        <a:rPr lang="en-US" altLang="zh-TW" sz="2400" i="1" baseline="-250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/ </a:t>
                      </a: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sym typeface="Symbol" panose="05050102010706020507" pitchFamily="18" charset="2"/>
                        </a:rPr>
                        <a:t></a:t>
                      </a:r>
                      <a:r>
                        <a:rPr lang="en-US" altLang="zh-TW" sz="2400" b="0" i="1" dirty="0" err="1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</a:t>
                      </a:r>
                      <a:r>
                        <a:rPr lang="en-US" altLang="zh-TW" sz="2400" i="1" baseline="-250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altLang="zh-TW" sz="2400" b="0" i="1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endParaRPr lang="zh-TW" altLang="zh-TW" sz="24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15.75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22.5</a:t>
                      </a:r>
                      <a:endParaRPr lang="zh-TW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23.25</a:t>
                      </a:r>
                      <a:endParaRPr lang="zh-TW" sz="24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23.33</a:t>
                      </a:r>
                      <a:endParaRPr lang="zh-TW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25.00</a:t>
                      </a:r>
                      <a:endParaRPr lang="zh-TW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0107"/>
                  </a:ext>
                </a:extLst>
              </a:tr>
              <a:tr h="753573">
                <a:tc>
                  <a:txBody>
                    <a:bodyPr/>
                    <a:lstStyle/>
                    <a:p>
                      <a:pPr marL="0" marR="0" indent="30607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1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</a:t>
                      </a:r>
                      <a:r>
                        <a:rPr lang="en-US" altLang="zh-TW" sz="2400" b="0" i="1" baseline="-25000" dirty="0" smtClean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c</a:t>
                      </a:r>
                      <a:endParaRPr lang="zh-TW" altLang="zh-TW" sz="2400" b="0" baseline="-250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100</a:t>
                      </a:r>
                      <a:endParaRPr lang="zh-TW" sz="2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0</a:t>
                      </a:r>
                      <a:endParaRPr lang="zh-TW" sz="2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93.33</a:t>
                      </a:r>
                      <a:endParaRPr lang="zh-TW" sz="2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69.75</a:t>
                      </a:r>
                      <a:endParaRPr lang="zh-TW" sz="2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0607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 panose="020B0604020202020204" pitchFamily="34" charset="0"/>
                        </a:rPr>
                        <a:t>31.5</a:t>
                      </a:r>
                      <a:endParaRPr lang="zh-TW" sz="2400" dirty="0">
                        <a:effectLst/>
                        <a:latin typeface="Arial" panose="020B0604020202020204" pitchFamily="34" charset="0"/>
                        <a:ea typeface="標楷體" panose="03000509000000000000" pitchFamily="65" charset="-12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5909005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/>
          <a:lstStyle/>
          <a:p>
            <a:r>
              <a:rPr lang="en-US" altLang="zh-TW" dirty="0" smtClean="0"/>
              <a:t>Another example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35896" y="1094790"/>
            <a:ext cx="41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/>
              <a:t>✔</a:t>
            </a:r>
          </a:p>
        </p:txBody>
      </p:sp>
      <p:sp>
        <p:nvSpPr>
          <p:cNvPr id="9" name="矩形 8"/>
          <p:cNvSpPr/>
          <p:nvPr/>
        </p:nvSpPr>
        <p:spPr>
          <a:xfrm>
            <a:off x="6516216" y="1124744"/>
            <a:ext cx="41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/>
              <a:t>✔</a:t>
            </a:r>
          </a:p>
        </p:txBody>
      </p:sp>
      <p:sp>
        <p:nvSpPr>
          <p:cNvPr id="10" name="矩形 9"/>
          <p:cNvSpPr/>
          <p:nvPr/>
        </p:nvSpPr>
        <p:spPr>
          <a:xfrm>
            <a:off x="8028384" y="1137518"/>
            <a:ext cx="415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42737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41" t="70565" r="16308" b="6912"/>
          <a:stretch/>
        </p:blipFill>
        <p:spPr>
          <a:xfrm>
            <a:off x="179512" y="2636912"/>
            <a:ext cx="7560840" cy="2484276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</p:spPr>
        <p:txBody>
          <a:bodyPr/>
          <a:lstStyle/>
          <a:p>
            <a:r>
              <a:rPr lang="en-US" altLang="zh-TW" dirty="0" smtClean="0"/>
              <a:t>Another example</a:t>
            </a:r>
            <a:endParaRPr lang="zh-TW" altLang="en-US" dirty="0"/>
          </a:p>
        </p:txBody>
      </p:sp>
      <p:sp>
        <p:nvSpPr>
          <p:cNvPr id="7" name="弧形箭號 (下彎) 6"/>
          <p:cNvSpPr/>
          <p:nvPr/>
        </p:nvSpPr>
        <p:spPr>
          <a:xfrm rot="5400000">
            <a:off x="7314165" y="3711170"/>
            <a:ext cx="1584177" cy="10198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弧形箭號 (下彎) 7"/>
          <p:cNvSpPr/>
          <p:nvPr/>
        </p:nvSpPr>
        <p:spPr>
          <a:xfrm rot="5400000">
            <a:off x="7638916" y="3831620"/>
            <a:ext cx="432048" cy="4909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395536" y="1988840"/>
            <a:ext cx="8288500" cy="3456574"/>
            <a:chOff x="395536" y="1988840"/>
            <a:chExt cx="8288500" cy="345657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988840"/>
              <a:ext cx="8288500" cy="345657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7596336" y="4221088"/>
              <a:ext cx="794852" cy="360040"/>
            </a:xfrm>
            <a:prstGeom prst="rect">
              <a:avLst/>
            </a:prstGeom>
            <a:solidFill>
              <a:srgbClr val="D2DEEF"/>
            </a:solidFill>
            <a:ln>
              <a:solidFill>
                <a:srgbClr val="D2D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rgbClr val="FF0000"/>
                  </a:solidFill>
                </a:rPr>
                <a:t>14.00</a:t>
              </a:r>
              <a:endParaRPr lang="zh-TW" alt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5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4689" r="46254" b="60830"/>
          <a:stretch/>
        </p:blipFill>
        <p:spPr>
          <a:xfrm>
            <a:off x="1547664" y="1234643"/>
            <a:ext cx="7309320" cy="2008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3668213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Item_dict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= {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物品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itchFamily="34" charset="0"/>
              </a:rPr>
              <a:t>數量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}</a:t>
            </a:r>
          </a:p>
          <a:p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Bidder_lst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=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[ Bundle, Bid, Name ]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Initialize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1088" t="45046" r="59449" b="27045"/>
          <a:stretch/>
        </p:blipFill>
        <p:spPr>
          <a:xfrm>
            <a:off x="1403648" y="980728"/>
            <a:ext cx="6228184" cy="251777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619672" y="3512445"/>
            <a:ext cx="7290809" cy="2610468"/>
            <a:chOff x="1619672" y="3512445"/>
            <a:chExt cx="7290809" cy="261046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/>
            <a:srcRect l="1562" t="37424" r="4721" b="47380"/>
            <a:stretch/>
          </p:blipFill>
          <p:spPr>
            <a:xfrm>
              <a:off x="1619672" y="3512445"/>
              <a:ext cx="7290809" cy="194421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691680" y="5661248"/>
              <a:ext cx="63909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[ </a:t>
              </a:r>
              <a:r>
                <a:rPr lang="en-US" altLang="ko-KR" sz="24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B/</a:t>
              </a:r>
              <a:r>
                <a:rPr lang="en-US" altLang="ko-KR" sz="24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altLang="ko-KR" sz="2400" dirty="0" err="1" smtClean="0">
                  <a:latin typeface="Arial" pitchFamily="34" charset="0"/>
                  <a:cs typeface="Arial" pitchFamily="34" charset="0"/>
                </a:rPr>
                <a:t>,</a:t>
              </a:r>
              <a:r>
                <a:rPr lang="en-US" altLang="ko-KR" sz="24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CV</a:t>
              </a:r>
              <a:r>
                <a:rPr lang="en-US" altLang="ko-KR" sz="2400" dirty="0" err="1" smtClean="0">
                  <a:latin typeface="Arial" pitchFamily="34" charset="0"/>
                  <a:cs typeface="Arial" pitchFamily="34" charset="0"/>
                </a:rPr>
                <a:t>,Bundle</a:t>
              </a:r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, Bid, 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Name ] </a:t>
              </a:r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←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400" dirty="0" err="1">
                  <a:latin typeface="Arial" pitchFamily="34" charset="0"/>
                  <a:cs typeface="Arial" pitchFamily="34" charset="0"/>
                </a:rPr>
                <a:t>Bidder_lst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Decide Winner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-498" t="11809" r="50296" b="69585"/>
          <a:stretch/>
        </p:blipFill>
        <p:spPr>
          <a:xfrm>
            <a:off x="1475656" y="1196752"/>
            <a:ext cx="7255060" cy="16217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498" t="29159" r="54658" b="46883"/>
          <a:stretch/>
        </p:blipFill>
        <p:spPr>
          <a:xfrm>
            <a:off x="1570512" y="3573016"/>
            <a:ext cx="6624736" cy="20882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553" t="11366" r="10682" b="78617"/>
          <a:stretch/>
        </p:blipFill>
        <p:spPr>
          <a:xfrm>
            <a:off x="1650999" y="5733256"/>
            <a:ext cx="7152791" cy="10081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553" t="24057" r="10682" b="65566"/>
          <a:stretch/>
        </p:blipFill>
        <p:spPr>
          <a:xfrm>
            <a:off x="1590991" y="2669638"/>
            <a:ext cx="6941449" cy="9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Decide Winner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498" t="54767" r="41204" b="9708"/>
          <a:stretch/>
        </p:blipFill>
        <p:spPr>
          <a:xfrm>
            <a:off x="467544" y="980728"/>
            <a:ext cx="8568952" cy="309634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72840" y="4370168"/>
            <a:ext cx="8568952" cy="2097853"/>
            <a:chOff x="572840" y="4370168"/>
            <a:chExt cx="8568952" cy="209785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l="1190" t="33721" r="4675" b="53830"/>
            <a:stretch/>
          </p:blipFill>
          <p:spPr>
            <a:xfrm>
              <a:off x="572840" y="4370168"/>
              <a:ext cx="8568952" cy="1375264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72840" y="6006356"/>
              <a:ext cx="817562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[ B/</a:t>
              </a:r>
              <a:r>
                <a:rPr lang="en-US" altLang="ko-KR" sz="2400" dirty="0" err="1" smtClean="0">
                  <a:latin typeface="Arial" pitchFamily="34" charset="0"/>
                  <a:cs typeface="Arial" pitchFamily="34" charset="0"/>
                </a:rPr>
                <a:t>S,CV,Bundle</a:t>
              </a:r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, Bid, </a:t>
              </a:r>
              <a:r>
                <a:rPr lang="en-US" altLang="ko-KR" sz="24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Winner</a:t>
              </a:r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, Name 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] </a:t>
              </a:r>
              <a:r>
                <a:rPr lang="en-US" altLang="ko-KR" sz="2400" dirty="0" smtClean="0">
                  <a:latin typeface="Arial" pitchFamily="34" charset="0"/>
                  <a:cs typeface="Arial" pitchFamily="34" charset="0"/>
                </a:rPr>
                <a:t>←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2400" dirty="0" err="1">
                  <a:latin typeface="Arial" pitchFamily="34" charset="0"/>
                  <a:cs typeface="Arial" pitchFamily="34" charset="0"/>
                </a:rPr>
                <a:t>Bidder_lst</a:t>
              </a:r>
              <a:r>
                <a:rPr lang="en-US" altLang="ko-KR" sz="2400" dirty="0"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91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Critical Value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626" t="24195" r="26931" b="67681"/>
          <a:stretch/>
        </p:blipFill>
        <p:spPr>
          <a:xfrm>
            <a:off x="1593900" y="1268760"/>
            <a:ext cx="5760640" cy="5471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878" t="35664" r="2477" b="32797"/>
          <a:stretch/>
        </p:blipFill>
        <p:spPr>
          <a:xfrm>
            <a:off x="1619672" y="2365614"/>
            <a:ext cx="7392820" cy="2016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1189" t="45748" r="65108" b="24485"/>
          <a:stretch/>
        </p:blipFill>
        <p:spPr>
          <a:xfrm>
            <a:off x="1763688" y="4653136"/>
            <a:ext cx="1584176" cy="17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Critical Value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965" t="30408" r="3097" b="24195"/>
          <a:stretch/>
        </p:blipFill>
        <p:spPr>
          <a:xfrm>
            <a:off x="179512" y="1184930"/>
            <a:ext cx="8699560" cy="36731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583" t="24569" r="21955" b="19676"/>
          <a:stretch/>
        </p:blipFill>
        <p:spPr>
          <a:xfrm>
            <a:off x="1763688" y="980728"/>
            <a:ext cx="592479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6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77" t="73625" r="18549" b="5113"/>
          <a:stretch/>
        </p:blipFill>
        <p:spPr>
          <a:xfrm>
            <a:off x="755576" y="2420888"/>
            <a:ext cx="7946876" cy="25913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685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128</Words>
  <Application>Microsoft Office PowerPoint</Application>
  <PresentationFormat>如螢幕大小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맑은 고딕</vt:lpstr>
      <vt:lpstr>新細明體</vt:lpstr>
      <vt:lpstr>標楷體</vt:lpstr>
      <vt:lpstr>Arial</vt:lpstr>
      <vt:lpstr>Calibri</vt:lpstr>
      <vt:lpstr>Symbol</vt:lpstr>
      <vt:lpstr>Times New Roman</vt:lpstr>
      <vt:lpstr>Office Theme</vt:lpstr>
      <vt:lpstr>Custom Design</vt:lpstr>
      <vt:lpstr>PowerPoint 簡報</vt:lpstr>
      <vt:lpstr>Example</vt:lpstr>
      <vt:lpstr> Data</vt:lpstr>
      <vt:lpstr>Initialize</vt:lpstr>
      <vt:lpstr>Decide Winner</vt:lpstr>
      <vt:lpstr>PowerPoint 簡報</vt:lpstr>
      <vt:lpstr>Critical Value</vt:lpstr>
      <vt:lpstr>Critical Value</vt:lpstr>
      <vt:lpstr>Result</vt:lpstr>
      <vt:lpstr>Another example</vt:lpstr>
      <vt:lpstr>Another example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lika</cp:lastModifiedBy>
  <cp:revision>36</cp:revision>
  <dcterms:created xsi:type="dcterms:W3CDTF">2014-04-01T16:35:38Z</dcterms:created>
  <dcterms:modified xsi:type="dcterms:W3CDTF">2017-08-30T07:41:00Z</dcterms:modified>
</cp:coreProperties>
</file>